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98500"/>
            <a:ext cx="292100" cy="292100"/>
          </a:xfrm>
          <a:prstGeom prst="roundRect">
            <a:avLst>
              <a:gd name="adj" fmla="val 26087"/>
            </a:avLst>
          </a:prstGeom>
          <a:solidFill>
            <a:srgbClr val="D69A3C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98500"/>
            <a:ext cx="10744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12" b="1" dirty="0">
                <a:solidFill>
                  <a:srgbClr val="141B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</a:t>
            </a:r>
            <a:pPr algn="l" indent="0" marL="0">
              <a:lnSpc>
                <a:spcPts val="12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Solstice Advisory</a:t>
            </a:r>
            <a:endParaRPr lang="en-US" sz="912" dirty="0"/>
          </a:p>
        </p:txBody>
      </p:sp>
      <p:sp>
        <p:nvSpPr>
          <p:cNvPr id="4" name="Text 2"/>
          <p:cNvSpPr/>
          <p:nvPr/>
        </p:nvSpPr>
        <p:spPr>
          <a:xfrm>
            <a:off x="762000" y="2432149"/>
            <a:ext cx="11061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KICKOFF &amp; INVESTMENT REVIEW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62000" y="2730599"/>
            <a:ext cx="10744200" cy="1147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Leadership Accelerator</a:t>
            </a:r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
</a:t>
            </a:r>
            <a:pPr algn="l" indent="0" marL="0">
              <a:lnSpc>
                <a:spcPts val="4320"/>
              </a:lnSpc>
              <a:buNone/>
            </a:pPr>
            <a:r>
              <a:rPr lang="en-US" sz="4000" b="1" dirty="0">
                <a:solidFill>
                  <a:srgbClr val="F0C17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Cohort 1.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62000" y="4030960"/>
            <a:ext cx="6426200" cy="566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30"/>
              </a:lnSpc>
              <a:buNone/>
            </a:pPr>
            <a:r>
              <a:rPr lang="en-US" sz="14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12-week leadership-development program for our own team — prepared for the Executive Committee.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62000" y="5988050"/>
            <a:ext cx="3244056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Prepared for the Executive Committee · October 2026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969897" y="5988050"/>
            <a:ext cx="1853803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portal.solsticeadvisory.com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89700" y="1721842"/>
            <a:ext cx="5003800" cy="4247158"/>
          </a:xfrm>
          <a:prstGeom prst="roundRect">
            <a:avLst>
              <a:gd name="adj" fmla="val 2392"/>
            </a:avLst>
          </a:prstGeom>
          <a:solidFill>
            <a:srgbClr val="F4F6FB"/>
          </a:solidFill>
          <a:ln/>
        </p:spPr>
      </p:sp>
      <p:sp>
        <p:nvSpPr>
          <p:cNvPr id="3" name="Shape 1"/>
          <p:cNvSpPr/>
          <p:nvPr/>
        </p:nvSpPr>
        <p:spPr>
          <a:xfrm>
            <a:off x="6705600" y="3623866"/>
            <a:ext cx="57150" cy="57150"/>
          </a:xfrm>
          <a:prstGeom prst="ellipse">
            <a:avLst/>
          </a:prstGeom>
          <a:solidFill>
            <a:srgbClr val="D69A3C"/>
          </a:solidFill>
          <a:ln/>
        </p:spPr>
      </p:sp>
      <p:sp>
        <p:nvSpPr>
          <p:cNvPr id="4" name="Shape 2"/>
          <p:cNvSpPr/>
          <p:nvPr/>
        </p:nvSpPr>
        <p:spPr>
          <a:xfrm>
            <a:off x="6705600" y="3964186"/>
            <a:ext cx="57150" cy="57150"/>
          </a:xfrm>
          <a:prstGeom prst="ellipse">
            <a:avLst/>
          </a:prstGeom>
          <a:solidFill>
            <a:srgbClr val="D69A3C"/>
          </a:solidFill>
          <a:ln/>
        </p:spPr>
      </p:sp>
      <p:sp>
        <p:nvSpPr>
          <p:cNvPr id="5" name="Shape 3"/>
          <p:cNvSpPr/>
          <p:nvPr/>
        </p:nvSpPr>
        <p:spPr>
          <a:xfrm>
            <a:off x="6705600" y="4304506"/>
            <a:ext cx="57150" cy="57150"/>
          </a:xfrm>
          <a:prstGeom prst="ellipse">
            <a:avLst/>
          </a:prstGeom>
          <a:solidFill>
            <a:srgbClr val="D69A3C"/>
          </a:solidFill>
          <a:ln/>
        </p:spPr>
      </p:sp>
      <p:sp>
        <p:nvSpPr>
          <p:cNvPr id="6" name="Text 4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WHY NOW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Our best people are leaving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before we invest in them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698500" y="3333651"/>
            <a:ext cx="4140200" cy="10743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15"/>
              </a:lnSpc>
              <a:buNone/>
            </a:pPr>
            <a:r>
              <a:rPr lang="en-US" sz="13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Senior Associate voluntary attrition has averaged 18% a year over the past three years. Exit interviews point to one thing over and over: no clear path to grow into more responsibility before moving on.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705600" y="3230166"/>
            <a:ext cx="49657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exit interviews tell us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851650" y="3566716"/>
            <a:ext cx="4002286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structured way to build people-leadership skills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851650" y="3907036"/>
            <a:ext cx="3229173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peer group going through it together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851650" y="4247356"/>
            <a:ext cx="3397250" cy="264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 visible path from Associate to Principal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1343283" y="6426200"/>
            <a:ext cx="607417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2242542"/>
            <a:ext cx="10795000" cy="1405235"/>
          </a:xfrm>
          <a:prstGeom prst="roundRect">
            <a:avLst>
              <a:gd name="adj" fmla="val 7230"/>
            </a:avLst>
          </a:prstGeom>
          <a:solidFill>
            <a:srgbClr val="F4F6FB"/>
          </a:solidFill>
          <a:ln/>
        </p:spPr>
      </p:sp>
      <p:sp>
        <p:nvSpPr>
          <p:cNvPr id="3" name="Text 1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COHORT STRUCTURE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 Associates.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 peer triads. 6 modules.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698500" y="1518642"/>
            <a:ext cx="70612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cohort, three offices, twelve weeks — async work, six live workshops, and a peer triad that meets every module.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003300" y="2572742"/>
            <a:ext cx="278765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24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03300" y="3144242"/>
            <a:ext cx="2787650" cy="224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Associates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3600450" y="2572742"/>
            <a:ext cx="278765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8</a:t>
            </a:r>
            <a:endParaRPr lang="en-US" sz="3800" dirty="0"/>
          </a:p>
        </p:txBody>
      </p:sp>
      <p:sp>
        <p:nvSpPr>
          <p:cNvPr id="9" name="Text 7"/>
          <p:cNvSpPr/>
          <p:nvPr/>
        </p:nvSpPr>
        <p:spPr>
          <a:xfrm>
            <a:off x="3600450" y="3144242"/>
            <a:ext cx="2787650" cy="224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Peer triads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197600" y="2572742"/>
            <a:ext cx="278765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3800" dirty="0"/>
          </a:p>
        </p:txBody>
      </p:sp>
      <p:sp>
        <p:nvSpPr>
          <p:cNvPr id="11" name="Text 9"/>
          <p:cNvSpPr/>
          <p:nvPr/>
        </p:nvSpPr>
        <p:spPr>
          <a:xfrm>
            <a:off x="6197600" y="3144242"/>
            <a:ext cx="2787650" cy="224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Modules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8794750" y="2572742"/>
            <a:ext cx="2787650" cy="533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00"/>
              </a:lnSpc>
              <a:buNone/>
            </a:pPr>
            <a:r>
              <a:rPr lang="en-US" sz="38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12</a:t>
            </a:r>
            <a:endParaRPr lang="en-US" sz="3800" dirty="0"/>
          </a:p>
        </p:txBody>
      </p:sp>
      <p:sp>
        <p:nvSpPr>
          <p:cNvPr id="13" name="Text 11"/>
          <p:cNvSpPr/>
          <p:nvPr/>
        </p:nvSpPr>
        <p:spPr>
          <a:xfrm>
            <a:off x="8794750" y="3144242"/>
            <a:ext cx="2787650" cy="2241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11342489" y="6426200"/>
            <a:ext cx="608211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c0ChlL/bg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98500" y="635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TOOLING</a:t>
            </a:r>
            <a:endParaRPr lang="en-US" sz="900" dirty="0"/>
          </a:p>
        </p:txBody>
      </p:sp>
      <p:sp>
        <p:nvSpPr>
          <p:cNvPr id="4" name="Text 1"/>
          <p:cNvSpPr/>
          <p:nvPr/>
        </p:nvSpPr>
        <p:spPr>
          <a:xfrm>
            <a:off x="698500" y="908050"/>
            <a:ext cx="11188700" cy="3799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92"/>
              </a:lnSpc>
              <a:buNone/>
            </a:pPr>
            <a:r>
              <a:rPr lang="en-US" sz="24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One portal, </a:t>
            </a:r>
            <a:pPr algn="l" indent="0" marL="0">
              <a:lnSpc>
                <a:spcPts val="2592"/>
              </a:lnSpc>
              <a:buNone/>
            </a:pPr>
            <a:r>
              <a:rPr lang="en-US" sz="24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two views</a:t>
            </a:r>
            <a:pPr algn="l" indent="0" marL="0">
              <a:lnSpc>
                <a:spcPts val="2592"/>
              </a:lnSpc>
              <a:buNone/>
            </a:pPr>
            <a:r>
              <a:rPr lang="en-US" sz="24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2400" dirty="0"/>
          </a:p>
        </p:txBody>
      </p:sp>
      <p:sp>
        <p:nvSpPr>
          <p:cNvPr id="5" name="Text 2"/>
          <p:cNvSpPr/>
          <p:nvPr/>
        </p:nvSpPr>
        <p:spPr>
          <a:xfrm>
            <a:off x="508000" y="5445919"/>
            <a:ext cx="5664200" cy="231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9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My Progress — every Associate's own checklist</a:t>
            </a:r>
            <a:endParaRPr lang="en-US" sz="950" dirty="0"/>
          </a:p>
        </p:txBody>
      </p:sp>
      <p:sp>
        <p:nvSpPr>
          <p:cNvPr id="6" name="Text 3"/>
          <p:cNvSpPr/>
          <p:nvPr/>
        </p:nvSpPr>
        <p:spPr>
          <a:xfrm>
            <a:off x="6032500" y="5830193"/>
            <a:ext cx="5664200" cy="231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9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 Lead Dashboard — cohort-wide, live</a:t>
            </a:r>
            <a:endParaRPr lang="en-US" sz="950" dirty="0"/>
          </a:p>
        </p:txBody>
      </p:sp>
      <p:sp>
        <p:nvSpPr>
          <p:cNvPr id="7" name="Text 4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8" name="Text 5"/>
          <p:cNvSpPr/>
          <p:nvPr/>
        </p:nvSpPr>
        <p:spPr>
          <a:xfrm>
            <a:off x="11339612" y="6426200"/>
            <a:ext cx="611088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var/folders/f1/7nkp4ffs45q7f6q26wwys9140000gn/T/native-pptx-c0ChlL/bg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98500" y="1721842"/>
            <a:ext cx="2374900" cy="1025525"/>
          </a:xfrm>
          <a:prstGeom prst="roundRect">
            <a:avLst>
              <a:gd name="adj" fmla="val 8669"/>
            </a:avLst>
          </a:prstGeom>
          <a:solidFill>
            <a:srgbClr val="F4F6FB"/>
          </a:solidFill>
          <a:ln/>
        </p:spPr>
      </p:sp>
      <p:sp>
        <p:nvSpPr>
          <p:cNvPr id="4" name="Shape 1"/>
          <p:cNvSpPr/>
          <p:nvPr/>
        </p:nvSpPr>
        <p:spPr>
          <a:xfrm>
            <a:off x="3505200" y="1721842"/>
            <a:ext cx="2374900" cy="1025525"/>
          </a:xfrm>
          <a:prstGeom prst="roundRect">
            <a:avLst>
              <a:gd name="adj" fmla="val 8669"/>
            </a:avLst>
          </a:prstGeom>
          <a:solidFill>
            <a:srgbClr val="D69A3C"/>
          </a:solidFill>
          <a:ln/>
        </p:spPr>
      </p:sp>
      <p:sp>
        <p:nvSpPr>
          <p:cNvPr id="5" name="Shape 2"/>
          <p:cNvSpPr/>
          <p:nvPr/>
        </p:nvSpPr>
        <p:spPr>
          <a:xfrm>
            <a:off x="6311900" y="1721842"/>
            <a:ext cx="2374900" cy="1025525"/>
          </a:xfrm>
          <a:prstGeom prst="roundRect">
            <a:avLst>
              <a:gd name="adj" fmla="val 8669"/>
            </a:avLst>
          </a:prstGeom>
          <a:solidFill>
            <a:srgbClr val="F4F6FB"/>
          </a:solidFill>
          <a:ln/>
        </p:spPr>
      </p:sp>
      <p:sp>
        <p:nvSpPr>
          <p:cNvPr id="6" name="Shape 3"/>
          <p:cNvSpPr/>
          <p:nvPr/>
        </p:nvSpPr>
        <p:spPr>
          <a:xfrm>
            <a:off x="9118600" y="1721842"/>
            <a:ext cx="2374900" cy="1025525"/>
          </a:xfrm>
          <a:prstGeom prst="roundRect">
            <a:avLst>
              <a:gd name="adj" fmla="val 8669"/>
            </a:avLst>
          </a:prstGeom>
          <a:solidFill>
            <a:srgbClr val="F4F6FB"/>
          </a:solidFill>
          <a:ln/>
        </p:spPr>
      </p:sp>
      <p:sp>
        <p:nvSpPr>
          <p:cNvPr id="7" name="Shape 4"/>
          <p:cNvSpPr/>
          <p:nvPr/>
        </p:nvSpPr>
        <p:spPr>
          <a:xfrm>
            <a:off x="698500" y="3052167"/>
            <a:ext cx="10795000" cy="774700"/>
          </a:xfrm>
          <a:prstGeom prst="roundRect">
            <a:avLst>
              <a:gd name="adj" fmla="val 13115"/>
            </a:avLst>
          </a:prstGeom>
          <a:solidFill>
            <a:srgbClr val="F4F6FB"/>
          </a:solidFill>
          <a:ln/>
        </p:spPr>
      </p:sp>
      <p:sp>
        <p:nvSpPr>
          <p:cNvPr id="8" name="Text 5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TIMELINE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Twelve weeks,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six modules, two milestones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.</a:t>
            </a:r>
            <a:endParaRPr lang="en-US" sz="2600" dirty="0"/>
          </a:p>
        </p:txBody>
      </p:sp>
      <p:sp>
        <p:nvSpPr>
          <p:cNvPr id="10" name="Text 7"/>
          <p:cNvSpPr/>
          <p:nvPr/>
        </p:nvSpPr>
        <p:spPr>
          <a:xfrm>
            <a:off x="838200" y="1899642"/>
            <a:ext cx="24892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Week 1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38200" y="2134592"/>
            <a:ext cx="2489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Kickoff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38200" y="2407642"/>
            <a:ext cx="2489200" cy="212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8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Whole cohort, in person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3644900" y="1899642"/>
            <a:ext cx="24892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141B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Weeks 2–6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3644900" y="2134592"/>
            <a:ext cx="2489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41B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Modules 1–3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3644900" y="2407642"/>
            <a:ext cx="2489200" cy="212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850" dirty="0">
                <a:solidFill>
                  <a:srgbClr val="141B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Self-awareness, delegation, coaching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6451600" y="1899642"/>
            <a:ext cx="24892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Weeks 7–11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6451600" y="2134592"/>
            <a:ext cx="2489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Modules 4–6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6451600" y="2407642"/>
            <a:ext cx="2489200" cy="212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8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Change, difficult conversations, plan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9258300" y="1899642"/>
            <a:ext cx="24892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Week 12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9258300" y="2134592"/>
            <a:ext cx="248920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Capstone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258300" y="2407642"/>
            <a:ext cx="2489200" cy="212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8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Showcase for sponsors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698500" y="3052167"/>
            <a:ext cx="10820400" cy="800100"/>
          </a:xfrm>
          <a:prstGeom prst="rect">
            <a:avLst/>
          </a:prstGeom>
          <a:noFill/>
          <a:ln/>
        </p:spPr>
        <p:txBody>
          <a:bodyPr wrap="square" lIns="203200" tIns="177800" rIns="203200" bIns="17780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2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Each module: async pre-work, one live workshop, a written reflection, and a peer triad check-in — every Associate moves through the same six-week rhythm twice.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11344970" y="6426200"/>
            <a:ext cx="605730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1988542"/>
            <a:ext cx="2057400" cy="1104900"/>
          </a:xfrm>
          <a:prstGeom prst="roundRect">
            <a:avLst>
              <a:gd name="adj" fmla="val 9195"/>
            </a:avLst>
          </a:prstGeom>
          <a:solidFill>
            <a:srgbClr val="F4F6FB"/>
          </a:solidFill>
          <a:ln/>
        </p:spPr>
      </p:sp>
      <p:sp>
        <p:nvSpPr>
          <p:cNvPr id="3" name="Shape 1"/>
          <p:cNvSpPr/>
          <p:nvPr/>
        </p:nvSpPr>
        <p:spPr>
          <a:xfrm>
            <a:off x="2882900" y="1988542"/>
            <a:ext cx="2057400" cy="1104900"/>
          </a:xfrm>
          <a:prstGeom prst="roundRect">
            <a:avLst>
              <a:gd name="adj" fmla="val 9195"/>
            </a:avLst>
          </a:prstGeom>
          <a:solidFill>
            <a:srgbClr val="F4F6FB"/>
          </a:solidFill>
          <a:ln/>
        </p:spPr>
      </p:sp>
      <p:sp>
        <p:nvSpPr>
          <p:cNvPr id="4" name="Shape 2"/>
          <p:cNvSpPr/>
          <p:nvPr/>
        </p:nvSpPr>
        <p:spPr>
          <a:xfrm>
            <a:off x="5067300" y="1988542"/>
            <a:ext cx="2057400" cy="1104900"/>
          </a:xfrm>
          <a:prstGeom prst="roundRect">
            <a:avLst>
              <a:gd name="adj" fmla="val 9195"/>
            </a:avLst>
          </a:prstGeom>
          <a:solidFill>
            <a:srgbClr val="F4F6FB"/>
          </a:solidFill>
          <a:ln/>
        </p:spPr>
      </p:sp>
      <p:sp>
        <p:nvSpPr>
          <p:cNvPr id="5" name="Shape 3"/>
          <p:cNvSpPr/>
          <p:nvPr/>
        </p:nvSpPr>
        <p:spPr>
          <a:xfrm>
            <a:off x="7251700" y="1988542"/>
            <a:ext cx="2057400" cy="1104900"/>
          </a:xfrm>
          <a:prstGeom prst="roundRect">
            <a:avLst>
              <a:gd name="adj" fmla="val 9195"/>
            </a:avLst>
          </a:prstGeom>
          <a:solidFill>
            <a:srgbClr val="F4F6FB"/>
          </a:solidFill>
          <a:ln/>
        </p:spPr>
      </p:sp>
      <p:sp>
        <p:nvSpPr>
          <p:cNvPr id="6" name="Shape 4"/>
          <p:cNvSpPr/>
          <p:nvPr/>
        </p:nvSpPr>
        <p:spPr>
          <a:xfrm>
            <a:off x="9436100" y="1988542"/>
            <a:ext cx="2057400" cy="1104900"/>
          </a:xfrm>
          <a:prstGeom prst="roundRect">
            <a:avLst>
              <a:gd name="adj" fmla="val 9195"/>
            </a:avLst>
          </a:prstGeom>
          <a:solidFill>
            <a:srgbClr val="F4F6FB"/>
          </a:solidFill>
          <a:ln/>
        </p:spPr>
      </p:sp>
      <p:sp>
        <p:nvSpPr>
          <p:cNvPr id="7" name="Shape 5"/>
          <p:cNvSpPr/>
          <p:nvPr/>
        </p:nvSpPr>
        <p:spPr>
          <a:xfrm>
            <a:off x="698500" y="3245842"/>
            <a:ext cx="10795000" cy="508000"/>
          </a:xfrm>
          <a:prstGeom prst="roundRect">
            <a:avLst>
              <a:gd name="adj" fmla="val 20000"/>
            </a:avLst>
          </a:prstGeom>
          <a:solidFill>
            <a:srgbClr val="D69A3C"/>
          </a:solidFill>
          <a:ln/>
        </p:spPr>
      </p:sp>
      <p:sp>
        <p:nvSpPr>
          <p:cNvPr id="8" name="Text 6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BUDGET &amp; ROI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$45,200 to build it. </a:t>
            </a:r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$184,320 in retention value.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698500" y="1493242"/>
            <a:ext cx="11188700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Cohort 1 · from the program's own budget &amp; ROI tracker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838200" y="21663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 COST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38200" y="2360017"/>
            <a:ext cx="2171700" cy="41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9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$45,200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022600" y="21663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 PARTICIPANT</a:t>
            </a:r>
            <a:endParaRPr lang="en-US" sz="750" dirty="0"/>
          </a:p>
        </p:txBody>
      </p:sp>
      <p:sp>
        <p:nvSpPr>
          <p:cNvPr id="14" name="Text 12"/>
          <p:cNvSpPr/>
          <p:nvPr/>
        </p:nvSpPr>
        <p:spPr>
          <a:xfrm>
            <a:off x="3022600" y="2360017"/>
            <a:ext cx="2171700" cy="41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9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$1,883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5207000" y="21663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RETENTION VALUE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5207000" y="2360017"/>
            <a:ext cx="2171700" cy="41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9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$184K</a:t>
            </a:r>
            <a:endParaRPr lang="en-US" sz="1900" dirty="0"/>
          </a:p>
        </p:txBody>
      </p:sp>
      <p:sp>
        <p:nvSpPr>
          <p:cNvPr id="17" name="Text 15"/>
          <p:cNvSpPr/>
          <p:nvPr/>
        </p:nvSpPr>
        <p:spPr>
          <a:xfrm>
            <a:off x="5207000" y="2772767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1, projected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7391400" y="21663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 BENEFIT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7391400" y="2360017"/>
            <a:ext cx="2171700" cy="41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9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$139K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7391400" y="2772767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 1</a:t>
            </a:r>
            <a:endParaRPr lang="en-US" sz="750" dirty="0"/>
          </a:p>
        </p:txBody>
      </p:sp>
      <p:sp>
        <p:nvSpPr>
          <p:cNvPr id="21" name="Text 19"/>
          <p:cNvSpPr/>
          <p:nvPr/>
        </p:nvSpPr>
        <p:spPr>
          <a:xfrm>
            <a:off x="9575800" y="2166342"/>
            <a:ext cx="2171700" cy="193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750" b="1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ROI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9575800" y="2360017"/>
            <a:ext cx="2171700" cy="4127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50"/>
              </a:lnSpc>
              <a:buNone/>
            </a:pPr>
            <a:r>
              <a:rPr lang="en-US" sz="19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308%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901700" y="3385542"/>
            <a:ext cx="1876425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141B2E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Return multiple: 4.1x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8525272" y="3404592"/>
            <a:ext cx="3158728" cy="241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000" dirty="0">
                <a:solidFill>
                  <a:srgbClr val="141B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Payback inside Year 1, on retention value alone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26" name="Text 24"/>
          <p:cNvSpPr/>
          <p:nvPr/>
        </p:nvSpPr>
        <p:spPr>
          <a:xfrm>
            <a:off x="11342291" y="6426200"/>
            <a:ext cx="60840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8500" y="1721842"/>
            <a:ext cx="3496667" cy="1442045"/>
          </a:xfrm>
          <a:prstGeom prst="roundRect">
            <a:avLst>
              <a:gd name="adj" fmla="val 7046"/>
            </a:avLst>
          </a:prstGeom>
          <a:solidFill>
            <a:srgbClr val="F4F6FB"/>
          </a:solidFill>
          <a:ln/>
        </p:spPr>
      </p:sp>
      <p:sp>
        <p:nvSpPr>
          <p:cNvPr id="3" name="Shape 1"/>
          <p:cNvSpPr/>
          <p:nvPr/>
        </p:nvSpPr>
        <p:spPr>
          <a:xfrm>
            <a:off x="4347567" y="1721842"/>
            <a:ext cx="3496766" cy="1442045"/>
          </a:xfrm>
          <a:prstGeom prst="roundRect">
            <a:avLst>
              <a:gd name="adj" fmla="val 7046"/>
            </a:avLst>
          </a:prstGeom>
          <a:solidFill>
            <a:srgbClr val="F4F6FB"/>
          </a:solidFill>
          <a:ln/>
        </p:spPr>
      </p:sp>
      <p:sp>
        <p:nvSpPr>
          <p:cNvPr id="4" name="Shape 2"/>
          <p:cNvSpPr/>
          <p:nvPr/>
        </p:nvSpPr>
        <p:spPr>
          <a:xfrm>
            <a:off x="7996734" y="1721842"/>
            <a:ext cx="3496766" cy="1442045"/>
          </a:xfrm>
          <a:prstGeom prst="roundRect">
            <a:avLst>
              <a:gd name="adj" fmla="val 7046"/>
            </a:avLst>
          </a:prstGeom>
          <a:solidFill>
            <a:srgbClr val="F4F6FB"/>
          </a:solidFill>
          <a:ln/>
        </p:spPr>
      </p:sp>
      <p:sp>
        <p:nvSpPr>
          <p:cNvPr id="5" name="Text 3"/>
          <p:cNvSpPr/>
          <p:nvPr/>
        </p:nvSpPr>
        <p:spPr>
          <a:xfrm>
            <a:off x="698500" y="762000"/>
            <a:ext cx="11188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D69A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ASK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98500" y="1060450"/>
            <a:ext cx="11188700" cy="4073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808"/>
              </a:lnSpc>
              <a:buNone/>
            </a:pPr>
            <a:r>
              <a:rPr lang="en-US" sz="26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we're asking the Committee for.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901700" y="1950442"/>
            <a:ext cx="3483967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01700" y="2248892"/>
            <a:ext cx="348396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Budget approval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901700" y="2585442"/>
            <a:ext cx="3483967" cy="2257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95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$45,200 for Cohort 1, inside this year's L&amp;D line.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550767" y="1950442"/>
            <a:ext cx="34840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50767" y="2248892"/>
            <a:ext cx="348406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Manager time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50767" y="2585442"/>
            <a:ext cx="3166566" cy="400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1083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Release each Associate for ~3 hrs/week across the 12 weeks.</a:t>
            </a:r>
            <a:endParaRPr lang="en-US" sz="1083" dirty="0"/>
          </a:p>
        </p:txBody>
      </p:sp>
      <p:sp>
        <p:nvSpPr>
          <p:cNvPr id="13" name="Text 11"/>
          <p:cNvSpPr/>
          <p:nvPr/>
        </p:nvSpPr>
        <p:spPr>
          <a:xfrm>
            <a:off x="8199934" y="1950442"/>
            <a:ext cx="3484066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D69A3C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8199934" y="2248892"/>
            <a:ext cx="3484066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 exec sponsor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99934" y="2585442"/>
            <a:ext cx="3166566" cy="4006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78"/>
              </a:lnSpc>
              <a:buNone/>
            </a:pPr>
            <a:r>
              <a:rPr lang="en-US" sz="1083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Committee member to open kickoff and attend the capstone showcase.</a:t>
            </a:r>
            <a:endParaRPr lang="en-US" sz="1083" dirty="0"/>
          </a:p>
        </p:txBody>
      </p:sp>
      <p:sp>
        <p:nvSpPr>
          <p:cNvPr id="16" name="Text 14"/>
          <p:cNvSpPr/>
          <p:nvPr/>
        </p:nvSpPr>
        <p:spPr>
          <a:xfrm>
            <a:off x="635000" y="6426200"/>
            <a:ext cx="1229519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b="1" dirty="0">
                <a:solidFill>
                  <a:srgbClr val="1C2333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Solstice Advisory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1347748" y="6426200"/>
            <a:ext cx="602952" cy="203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 </a:t>
            </a:r>
            <a:pPr algn="l" indent="0" marL="0">
              <a:lnSpc>
                <a:spcPts val="1200"/>
              </a:lnSpc>
              <a:buNone/>
            </a:pPr>
            <a:r>
              <a:rPr lang="en-US" sz="800" dirty="0">
                <a:solidFill>
                  <a:srgbClr val="1C2333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1B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2000" y="698500"/>
            <a:ext cx="292100" cy="292100"/>
          </a:xfrm>
          <a:prstGeom prst="roundRect">
            <a:avLst>
              <a:gd name="adj" fmla="val 26087"/>
            </a:avLst>
          </a:prstGeom>
          <a:solidFill>
            <a:srgbClr val="D69A3C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98500"/>
            <a:ext cx="107442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912" b="1" dirty="0">
                <a:solidFill>
                  <a:srgbClr val="141B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</a:t>
            </a:r>
            <a:pPr algn="l" indent="0" marL="0">
              <a:lnSpc>
                <a:spcPts val="1200"/>
              </a:lnSpc>
              <a:buNone/>
            </a:pPr>
            <a:r>
              <a:rPr lang="en-US" sz="912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Solstice Advisory</a:t>
            </a:r>
            <a:endParaRPr lang="en-US" sz="912" dirty="0"/>
          </a:p>
        </p:txBody>
      </p:sp>
      <p:sp>
        <p:nvSpPr>
          <p:cNvPr id="4" name="Text 2"/>
          <p:cNvSpPr/>
          <p:nvPr/>
        </p:nvSpPr>
        <p:spPr>
          <a:xfrm>
            <a:off x="762000" y="2533352"/>
            <a:ext cx="11061700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THANK YOU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762000" y="2831802"/>
            <a:ext cx="11061700" cy="489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456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Let’s build this </a:t>
            </a:r>
            <a:pPr algn="l" indent="0" marL="0">
              <a:lnSpc>
                <a:spcPts val="3456"/>
              </a:lnSpc>
              <a:buNone/>
            </a:pPr>
            <a:r>
              <a:rPr lang="en-US" sz="3200" b="1" dirty="0">
                <a:solidFill>
                  <a:srgbClr val="F0C17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leadership bench</a:t>
            </a:r>
            <a:pPr algn="l" indent="0" marL="0">
              <a:lnSpc>
                <a:spcPts val="3456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, together.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762000" y="3518297"/>
            <a:ext cx="549275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0C17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031875" y="3499247"/>
            <a:ext cx="4784130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month — approve budget and confirm exec sponsor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62000" y="3867547"/>
            <a:ext cx="570210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0C17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02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52810" y="3848497"/>
            <a:ext cx="268902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Next month — kickoff, Week 1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62000" y="4216797"/>
            <a:ext cx="568424" cy="2603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00" b="1" dirty="0">
                <a:solidFill>
                  <a:srgbClr val="F0C179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03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1051024" y="4197747"/>
            <a:ext cx="3691037" cy="298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3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Ongoing — track progress live in the portal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762000" y="5988050"/>
            <a:ext cx="1987649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people@solsticeadvisory.com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969897" y="5988050"/>
            <a:ext cx="1853803" cy="2222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dirty="0">
                <a:solidFill>
                  <a:srgbClr val="E9ECF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portal.solsticeadvisory.com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2026-09-22T02:48:29Z</dcterms:created>
  <dcterms:modified xsi:type="dcterms:W3CDTF">2026-09-22T02:48:29Z</dcterms:modified>
</cp:coreProperties>
</file>